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954893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4.jpeg"/><Relationship Id="rId6" Type="http://schemas.openxmlformats.org/officeDocument/2006/relationships/image" Target="../media/image16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Relationship Id="rId4" Type="http://schemas.openxmlformats.org/officeDocument/2006/relationships/image" Target="../media/image3.jpeg"/><Relationship Id="rId5" Type="http://schemas.openxmlformats.org/officeDocument/2006/relationships/image" Target="../media/image15.png"/><Relationship Id="rId6" Type="http://schemas.openxmlformats.org/officeDocument/2006/relationships/image" Target="../media/image4.jpe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15.png"/><Relationship Id="rId7" Type="http://schemas.openxmlformats.org/officeDocument/2006/relationships/image" Target="../media/image4.jpeg"/><Relationship Id="rId8" Type="http://schemas.openxmlformats.org/officeDocument/2006/relationships/image" Target="../media/image16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17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hyperlink" Target="https://doi.org/10.1016/j.nima.2024.169291" TargetMode="External"/><Relationship Id="rId5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8.jpeg"/><Relationship Id="rId4" Type="http://schemas.openxmlformats.org/officeDocument/2006/relationships/image" Target="../media/image4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4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8.jpeg"/><Relationship Id="rId4" Type="http://schemas.openxmlformats.org/officeDocument/2006/relationships/image" Target="../media/image4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4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5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24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55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58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59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0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61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2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63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64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6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69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7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28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88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291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295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6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97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2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4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07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1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4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15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318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2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7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30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3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5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36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8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39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2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343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3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48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~2-3 people full time plus students and user-</a:t>
            </a:r>
            <a:br/>
            <a:r>
              <a:t>contributions</a:t>
            </a:r>
          </a:p>
        </p:txBody>
      </p:sp>
      <p:pic>
        <p:nvPicPr>
          <p:cNvPr id="34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2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353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354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55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58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361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62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364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65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66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69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372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7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374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8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379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5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383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6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387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2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393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39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  <p:pic>
        <p:nvPicPr>
          <p:cNvPr id="399" name="Screenshot 2024-10-03 at 21.00.15.png" descr="Screenshot 2024-10-03 at 21.00.15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46624" y="144118"/>
            <a:ext cx="4106423" cy="2079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https://doi.org/10.1016/j.nima.2024.169291"/>
          <p:cNvSpPr txBox="1"/>
          <p:nvPr/>
        </p:nvSpPr>
        <p:spPr>
          <a:xfrm>
            <a:off x="8806826" y="2118515"/>
            <a:ext cx="218601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https://doi.org/10.1016/j.nima.2024.169291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03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40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0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406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1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41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414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41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42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428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2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4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6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7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442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8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1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2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3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5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6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57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58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59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2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463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7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8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0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1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2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4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75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76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77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491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480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1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3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4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7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8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489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490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492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3" name="COMPONENT Guide = Guide(…) AT (0,0,1) RELATIVE Source"/>
          <p:cNvSpPr txBox="1"/>
          <p:nvPr/>
        </p:nvSpPr>
        <p:spPr>
          <a:xfrm>
            <a:off x="7145844" y="5096689"/>
            <a:ext cx="228381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96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8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1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2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3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5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7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08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09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10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11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2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27" name="Group"/>
          <p:cNvGrpSpPr/>
          <p:nvPr/>
        </p:nvGrpSpPr>
        <p:grpSpPr>
          <a:xfrm>
            <a:off x="7367771" y="2467742"/>
            <a:ext cx="1419148" cy="1805337"/>
            <a:chOff x="0" y="0"/>
            <a:chExt cx="1419146" cy="1805336"/>
          </a:xfrm>
        </p:grpSpPr>
        <p:sp>
          <p:nvSpPr>
            <p:cNvPr id="513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6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8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0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1" name="x´"/>
            <p:cNvSpPr txBox="1"/>
            <p:nvPr/>
          </p:nvSpPr>
          <p:spPr>
            <a:xfrm>
              <a:off x="909421" y="729781"/>
              <a:ext cx="181968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22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23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524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5" name="x”"/>
            <p:cNvSpPr txBox="1"/>
            <p:nvPr/>
          </p:nvSpPr>
          <p:spPr>
            <a:xfrm>
              <a:off x="708765" y="584684"/>
              <a:ext cx="181968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526" name="z”"/>
            <p:cNvSpPr txBox="1"/>
            <p:nvPr/>
          </p:nvSpPr>
          <p:spPr>
            <a:xfrm>
              <a:off x="1237179" y="1067008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528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9" name="COMPONENT Guide = Guide(…) AT (0,0,1) RELATIVE Source…"/>
          <p:cNvSpPr txBox="1"/>
          <p:nvPr/>
        </p:nvSpPr>
        <p:spPr>
          <a:xfrm>
            <a:off x="7145844" y="5096689"/>
            <a:ext cx="2637806" cy="56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200"/>
              </a:spcBef>
              <a:defRPr b="1" sz="1200"/>
            </a:pPr>
            <a:r>
              <a:t>ROTATED (0,30,0) RELATIVE Source</a:t>
            </a:r>
          </a:p>
        </p:txBody>
      </p:sp>
      <p:sp>
        <p:nvSpPr>
          <p:cNvPr id="530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4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532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533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5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4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538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53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542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3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4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5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6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7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8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9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0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551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552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570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555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56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7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8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9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0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1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3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4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565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566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567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9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71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3" name="Generally speaking, the component author can choose…"/>
          <p:cNvSpPr txBox="1"/>
          <p:nvPr/>
        </p:nvSpPr>
        <p:spPr>
          <a:xfrm>
            <a:off x="3654647" y="5494111"/>
            <a:ext cx="8746716" cy="601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Generally speaking, the component author can choose </a:t>
            </a:r>
          </a:p>
          <a:p>
            <a:pPr>
              <a:spcBef>
                <a:spcPts val="200"/>
              </a:spcBef>
              <a:defRPr b="1" sz="1200"/>
            </a:pPr>
            <a:r>
              <a:t>the meaningful coordinate system for the given problem!</a:t>
            </a:r>
          </a:p>
          <a:p>
            <a:pPr>
              <a:spcBef>
                <a:spcPts val="200"/>
              </a:spcBef>
              <a:defRPr sz="12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5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7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8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9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0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1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2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3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85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5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587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588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589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0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1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2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3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/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77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00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2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10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2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619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32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21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23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24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5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6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33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69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6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674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637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0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39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1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2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6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7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8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10344149" y="222901"/>
            <a:ext cx="309606" cy="1166292"/>
            <a:chOff x="0" y="0"/>
            <a:chExt cx="309604" cy="1166291"/>
          </a:xfrm>
        </p:grpSpPr>
        <p:sp>
          <p:nvSpPr>
            <p:cNvPr id="651" name="Line"/>
            <p:cNvSpPr/>
            <p:nvPr/>
          </p:nvSpPr>
          <p:spPr>
            <a:xfrm flipV="1">
              <a:off x="12621" y="0"/>
              <a:ext cx="1" cy="89694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 flipV="1">
              <a:off x="302907" y="269346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-1" y="-1"/>
              <a:ext cx="296985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H="1" flipV="1">
              <a:off x="12621" y="890014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6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57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E.g. the beamport?"/>
          <p:cNvSpPr txBox="1"/>
          <p:nvPr/>
        </p:nvSpPr>
        <p:spPr>
          <a:xfrm>
            <a:off x="9609784" y="1707598"/>
            <a:ext cx="17409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666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70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71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6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84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73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5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8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2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85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3351" y="2747306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0" name="Group"/>
          <p:cNvGrpSpPr/>
          <p:nvPr/>
        </p:nvGrpSpPr>
        <p:grpSpPr>
          <a:xfrm>
            <a:off x="10344149" y="222901"/>
            <a:ext cx="309606" cy="1166292"/>
            <a:chOff x="0" y="0"/>
            <a:chExt cx="309604" cy="1166291"/>
          </a:xfrm>
        </p:grpSpPr>
        <p:sp>
          <p:nvSpPr>
            <p:cNvPr id="686" name="Line"/>
            <p:cNvSpPr/>
            <p:nvPr/>
          </p:nvSpPr>
          <p:spPr>
            <a:xfrm flipV="1">
              <a:off x="12621" y="0"/>
              <a:ext cx="1" cy="89694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7" name="Line"/>
            <p:cNvSpPr/>
            <p:nvPr/>
          </p:nvSpPr>
          <p:spPr>
            <a:xfrm flipV="1">
              <a:off x="302907" y="269346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8" name="Line"/>
            <p:cNvSpPr/>
            <p:nvPr/>
          </p:nvSpPr>
          <p:spPr>
            <a:xfrm flipH="1" flipV="1">
              <a:off x="-1" y="-1"/>
              <a:ext cx="296985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9" name="Line"/>
            <p:cNvSpPr/>
            <p:nvPr/>
          </p:nvSpPr>
          <p:spPr>
            <a:xfrm flipH="1" flipV="1">
              <a:off x="12621" y="890014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9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92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8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8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99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4008654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2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01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2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3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6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7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0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1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17" name="Group"/>
          <p:cNvGrpSpPr/>
          <p:nvPr/>
        </p:nvGrpSpPr>
        <p:grpSpPr>
          <a:xfrm>
            <a:off x="10344149" y="222901"/>
            <a:ext cx="309606" cy="1166292"/>
            <a:chOff x="0" y="0"/>
            <a:chExt cx="309604" cy="1166291"/>
          </a:xfrm>
        </p:grpSpPr>
        <p:sp>
          <p:nvSpPr>
            <p:cNvPr id="713" name="Line"/>
            <p:cNvSpPr/>
            <p:nvPr/>
          </p:nvSpPr>
          <p:spPr>
            <a:xfrm flipV="1">
              <a:off x="12621" y="0"/>
              <a:ext cx="1" cy="89694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302907" y="269346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-1" y="-1"/>
              <a:ext cx="296985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Line"/>
            <p:cNvSpPr/>
            <p:nvPr/>
          </p:nvSpPr>
          <p:spPr>
            <a:xfrm flipH="1" flipV="1">
              <a:off x="12621" y="890014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8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19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725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7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7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732" name="Defining the neutron starting conditions imply setting:"/>
          <p:cNvSpPr txBox="1"/>
          <p:nvPr/>
        </p:nvSpPr>
        <p:spPr>
          <a:xfrm>
            <a:off x="1571117" y="1662832"/>
            <a:ext cx="3719627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1999" indent="-131999">
              <a:spcBef>
                <a:spcPts val="200"/>
              </a:spcBef>
              <a:buSzPct val="100000"/>
              <a:buChar char="•"/>
              <a:defRPr sz="12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35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7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7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37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46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42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38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39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0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1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43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4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5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48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9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750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51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52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56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7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68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58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67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63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59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0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1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2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64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5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66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71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6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0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772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3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4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77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75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6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80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7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2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82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91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87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83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4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5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6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88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89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0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93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4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5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98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96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97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01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99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00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83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85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804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05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8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7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07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16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12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08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9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0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1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13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5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18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9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0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23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2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2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2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2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827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30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828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9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31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8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58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856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836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37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38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39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0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1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2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3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4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5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6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7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8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49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0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1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2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3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4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55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857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86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86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864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865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866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86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869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870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871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872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873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6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879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877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878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882" name="Transport of weight through the instrument…"/>
          <p:cNvSpPr txBox="1"/>
          <p:nvPr>
            <p:ph type="title"/>
          </p:nvPr>
        </p:nvSpPr>
        <p:spPr>
          <a:xfrm>
            <a:off x="1774725" y="-335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8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6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884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8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6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87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888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889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90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891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892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893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4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5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9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89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7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8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9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0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1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2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3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4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5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16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17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18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19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20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21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92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2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8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2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0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3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3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3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4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4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42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94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4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9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1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5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5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6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6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6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63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4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5" name="Moving to 3rd comp in list requires “moving back in time”.…"/>
          <p:cNvSpPr txBox="1"/>
          <p:nvPr/>
        </p:nvSpPr>
        <p:spPr>
          <a:xfrm>
            <a:off x="2483572" y="5258816"/>
            <a:ext cx="634166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</p:txBody>
      </p:sp>
      <p:sp>
        <p:nvSpPr>
          <p:cNvPr id="966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67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8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2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3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4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5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6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7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8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9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0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81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82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83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84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85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86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7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8" name="Moving to 3rd comp in list requires “moving back in time”.…"/>
          <p:cNvSpPr txBox="1"/>
          <p:nvPr/>
        </p:nvSpPr>
        <p:spPr>
          <a:xfrm>
            <a:off x="2483572" y="5258816"/>
            <a:ext cx="6720858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(Special case: To avoid that ABSORB let monitors use restore_neutron=1)</a:t>
            </a:r>
          </a:p>
        </p:txBody>
      </p:sp>
      <p:sp>
        <p:nvSpPr>
          <p:cNvPr id="989" name="The order of components is important,…"/>
          <p:cNvSpPr txBox="1"/>
          <p:nvPr/>
        </p:nvSpPr>
        <p:spPr>
          <a:xfrm>
            <a:off x="9320808" y="2765195"/>
            <a:ext cx="2777113" cy="258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The order of components is important, </a:t>
            </a: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and in general  overlaps should be avoided!</a:t>
            </a:r>
          </a:p>
        </p:txBody>
      </p:sp>
      <p:sp>
        <p:nvSpPr>
          <p:cNvPr id="990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1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92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3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996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997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9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001" name="Number of lines of code per component - 240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002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91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192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05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06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8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010" name="Number of lines of code per component - 240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011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01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017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018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020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022" name="Example suite: ~252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~252 instruments</a:t>
            </a:r>
          </a:p>
        </p:txBody>
      </p:sp>
      <p:sp>
        <p:nvSpPr>
          <p:cNvPr id="10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0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99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03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08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11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2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3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4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5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6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17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2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25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26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7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28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9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30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31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39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40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1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42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3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44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45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6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49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250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